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11"/>
  </p:notesMasterIdLst>
  <p:sldIdLst>
    <p:sldId id="256" r:id="rId2"/>
    <p:sldId id="261" r:id="rId3"/>
    <p:sldId id="269" r:id="rId4"/>
    <p:sldId id="264" r:id="rId5"/>
    <p:sldId id="272" r:id="rId6"/>
    <p:sldId id="314" r:id="rId7"/>
    <p:sldId id="277" r:id="rId8"/>
    <p:sldId id="313" r:id="rId9"/>
    <p:sldId id="278" r:id="rId10"/>
  </p:sldIdLst>
  <p:sldSz cx="9144000" cy="5143500" type="screen16x9"/>
  <p:notesSz cx="6858000" cy="9144000"/>
  <p:embeddedFontLst>
    <p:embeddedFont>
      <p:font typeface="DM Sans" pitchFamily="2" charset="0"/>
      <p:regular r:id="rId12"/>
      <p:bold r:id="rId13"/>
      <p:italic r:id="rId14"/>
      <p:boldItalic r:id="rId15"/>
    </p:embeddedFont>
    <p:embeddedFont>
      <p:font typeface="DM Sans Medium" pitchFamily="2" charset="0"/>
      <p:regular r:id="rId16"/>
      <p:bold r:id="rId17"/>
      <p:italic r:id="rId18"/>
      <p:boldItalic r:id="rId19"/>
    </p:embeddedFont>
    <p:embeddedFont>
      <p:font typeface="Fugaz One" panose="020B0604020202020204" charset="0"/>
      <p:regular r:id="rId20"/>
    </p:embeddedFont>
    <p:embeddedFont>
      <p:font typeface="Unbounded" panose="020B0604020202020204" charset="-52"/>
      <p:regular r:id="rId21"/>
      <p:bold r:id="rId22"/>
    </p:embeddedFont>
    <p:embeddedFont>
      <p:font typeface="Unbounded Black" panose="020B0604020202020204" charset="-5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AB0F13B0-5FF2-4F19-9EF8-F5AA60383119}">
          <p14:sldIdLst>
            <p14:sldId id="256"/>
            <p14:sldId id="261"/>
            <p14:sldId id="269"/>
            <p14:sldId id="264"/>
            <p14:sldId id="272"/>
            <p14:sldId id="314"/>
            <p14:sldId id="277"/>
            <p14:sldId id="313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0D00"/>
    <a:srgbClr val="F36100"/>
    <a:srgbClr val="E583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E3AED9-F42D-4CB9-88B9-A7144C60A9D4}">
  <a:tblStyle styleId="{F4E3AED9-F42D-4CB9-88B9-A7144C60A9D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356" autoAdjust="0"/>
  </p:normalViewPr>
  <p:slideViewPr>
    <p:cSldViewPr snapToGrid="0">
      <p:cViewPr varScale="1">
        <p:scale>
          <a:sx n="112" d="100"/>
          <a:sy n="112" d="100"/>
        </p:scale>
        <p:origin x="15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9bf945a62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9bf945a62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Темата на моя дипломен проект е </a:t>
            </a:r>
            <a:r>
              <a:rPr lang="bg-BG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за изчисления на клиентската страна – </a:t>
            </a:r>
            <a:r>
              <a:rPr lang="bg-BG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jQuery</a:t>
            </a: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Vue.js,</a:t>
            </a:r>
            <a:r>
              <a:rPr lang="bg-B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проекта се фокусира върху създаването на фитнес  платформа.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9b6374a404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9b6374a404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Развитието на адаптивни и интерактивни уеб приложения предоставят нови възможности за управление на личния фитнес и здравословния начин на живот. Настоящият дипломен проект е насочен към разработването на уеб приложение, специализирано за фитнес програми и тренировки, с основен акцент върху използването на </a:t>
            </a:r>
            <a:r>
              <a:rPr lang="bg-BG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bg-BG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jQuery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Vue.js.</a:t>
            </a:r>
            <a:endParaRPr lang="bg-B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eb67c6d87f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eb67c6d87f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bg-BG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Целта на дипломния проект е да се  демонстрират уменията и познанията ми в използването на </a:t>
            </a:r>
            <a:r>
              <a:rPr lang="bg-BG" sz="1800" b="1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bg-BG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bg-BG" sz="1800" b="1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jQuery</a:t>
            </a:r>
            <a:r>
              <a:rPr lang="bg-BG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Vue.js. Като създам адаптивно уеб приложение, предназначено за фитнес програми и тренировки.</a:t>
            </a:r>
            <a:endParaRPr lang="bg-B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eb67c6d87f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eb67c6d87f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algn="just">
              <a:lnSpc>
                <a:spcPct val="107000"/>
              </a:lnSpc>
              <a:buNone/>
            </a:pPr>
            <a:r>
              <a:rPr lang="bg-BG" sz="2800" b="1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bg-BG" sz="2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е един от основните езици за програмиране на уеб страници и играе ключова роля в съвременната уеб разработка. Създаден през 1995 г., </a:t>
            </a:r>
            <a:r>
              <a:rPr lang="bg-BG" sz="2800" b="1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bg-BG" sz="2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е динамичен език, който поддържа обектно-ориентирано и функционално програмиране, и е основен компонент на уеб технологията, заедно с HTML и CSS.</a:t>
            </a:r>
            <a:endParaRPr lang="bg-BG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just">
              <a:lnSpc>
                <a:spcPct val="107000"/>
              </a:lnSpc>
              <a:spcAft>
                <a:spcPts val="800"/>
              </a:spcAft>
            </a:pPr>
            <a:r>
              <a:rPr lang="bg-BG" sz="2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bg-BG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е интерпретативен език, което означава, че кодът не се компилира преди изпълнение, а се интерпретира от браузъра в реално време. Това прави </a:t>
            </a:r>
            <a:r>
              <a:rPr lang="bg-BG" sz="2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bg-BG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идеален за интерактивни уеб приложения. Въведението на </a:t>
            </a:r>
            <a:r>
              <a:rPr lang="bg-BG" sz="2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bg-BG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в HTML страници става чрез &lt;</a:t>
            </a:r>
            <a:r>
              <a:rPr lang="bg-BG" sz="2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script</a:t>
            </a:r>
            <a:r>
              <a:rPr lang="bg-BG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 тагове.</a:t>
            </a:r>
            <a:endParaRPr lang="bg-BG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eb67c6d87f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eb67c6d87f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algn="just">
              <a:lnSpc>
                <a:spcPct val="107000"/>
              </a:lnSpc>
              <a:buNone/>
            </a:pPr>
            <a:r>
              <a:rPr lang="bg-BG" sz="1800" b="1" kern="100" dirty="0" err="1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бърза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малка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библиотека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 err="1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създадена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улесни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манипулацията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HTML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документи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обработката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събития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анимацията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взаимодействието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AJAX.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Разработена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Джон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Резиг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през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2006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bg-BG" sz="1800" b="1" kern="100" dirty="0" err="1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бързо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се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утвърди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като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стандартен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инструмент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сред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уеб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разработчиците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благодарение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своята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простота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интуитивен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синтаксис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огромната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си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функционалност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bg-B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just">
              <a:lnSpc>
                <a:spcPct val="107000"/>
              </a:lnSpc>
              <a:spcAft>
                <a:spcPts val="800"/>
              </a:spcAft>
              <a:tabLst>
                <a:tab pos="2314575" algn="l"/>
              </a:tabLst>
            </a:pP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Едно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основните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предимства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 err="1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неговият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прост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синтаксис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който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позволява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разработчиците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извършват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сложни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манипулации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DOM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минимално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количество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код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bg-B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algn="just">
              <a:lnSpc>
                <a:spcPct val="107000"/>
              </a:lnSpc>
              <a:buNone/>
            </a:pP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Vue.js е прогресивна </a:t>
            </a:r>
            <a:r>
              <a:rPr lang="bg-BG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библиотека за изграждане на потребителски интерфейси, която предоставя мощни възможности за реактивност. Създадена от Евън Ю през 2014 г., </a:t>
            </a:r>
            <a:r>
              <a:rPr lang="bg-BG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Vue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бързо спечели популярност сред разработчиците заради своята простота, лекота на използване и гъвкавост. </a:t>
            </a:r>
            <a:endParaRPr lang="bg-B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just">
              <a:lnSpc>
                <a:spcPct val="107000"/>
              </a:lnSpc>
              <a:spcAft>
                <a:spcPts val="800"/>
              </a:spcAft>
            </a:pP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Една от основните характеристики, която отличава </a:t>
            </a:r>
            <a:r>
              <a:rPr lang="bg-BG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Vue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от други библиотеки, е неговата реактивна система. Тази система позволява автоматично обновяване на интерфейса, когато данните, с които работите, се променят. </a:t>
            </a:r>
            <a:endParaRPr lang="bg-B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818545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eb67c6d87f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eb67c6d87f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algn="just">
              <a:lnSpc>
                <a:spcPct val="107000"/>
              </a:lnSpc>
              <a:buNone/>
            </a:pPr>
            <a:r>
              <a:rPr lang="bg-BG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Тук можете да видите че при  избор на различен раздел (</a:t>
            </a:r>
            <a:r>
              <a:rPr lang="bg-BG" sz="1800" b="1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active_section</a:t>
            </a:r>
            <a:r>
              <a:rPr lang="bg-BG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приложението динамично инициализира или унищожава </a:t>
            </a:r>
            <a:r>
              <a:rPr lang="bg-BG" sz="1800" b="1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слайдера</a:t>
            </a:r>
            <a:r>
              <a:rPr lang="bg-BG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използвайки библиотеката (</a:t>
            </a:r>
            <a:r>
              <a:rPr lang="bg-BG" sz="1800" b="1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OwlCarousel</a:t>
            </a:r>
            <a:r>
              <a:rPr lang="bg-BG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 Това се осъществява чрез наблюдател (</a:t>
            </a:r>
            <a:r>
              <a:rPr lang="bg-BG" sz="1800" b="1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watch</a:t>
            </a:r>
            <a:r>
              <a:rPr lang="bg-BG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 на (</a:t>
            </a:r>
            <a:r>
              <a:rPr lang="bg-BG" sz="1800" b="1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active_section</a:t>
            </a:r>
            <a:r>
              <a:rPr lang="bg-BG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който реагира на промени и презарежда подходящите UI компоненти.</a:t>
            </a:r>
            <a:endParaRPr lang="bg-B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just">
              <a:lnSpc>
                <a:spcPct val="107000"/>
              </a:lnSpc>
              <a:spcAft>
                <a:spcPts val="800"/>
              </a:spcAft>
            </a:pPr>
            <a:r>
              <a:rPr lang="bg-BG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Също така се сменя фонът на приложението според активния раздел за по-добра визуална яснота и атрактивност.</a:t>
            </a:r>
            <a:endParaRPr lang="bg-B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>
              <a:lnSpc>
                <a:spcPct val="107000"/>
              </a:lnSpc>
              <a:buNone/>
            </a:pP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Методът </a:t>
            </a:r>
            <a:r>
              <a:rPr lang="bg-BG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calculate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 използва добре познатите формули за изчисляване на телесна маса (BMI), метаболитен ритъм (BMR) по формулата на Харис-Бенедикт, и калориен баланс, който отчита нивото на физическа активност.</a:t>
            </a:r>
            <a:endParaRPr lang="bg-B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Aft>
                <a:spcPts val="800"/>
              </a:spcAft>
            </a:pP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След изчисленията, съответните променливи се задават като реактивни стойности, които се визуализират автоматично в интерфейса.</a:t>
            </a:r>
            <a:endParaRPr lang="bg-B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04302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eb67c6d87f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eb67c6d87f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Това на кратко е моят дипломен проект, представляващ разработването на уеб приложение за фитнес програми и тренировки, фокусиран върху обединяването на </a:t>
            </a:r>
            <a:r>
              <a:rPr lang="bg-BG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bg-BG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jQuery</a:t>
            </a: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Vue.js, три мощни инструмента, които играят важна роля в съвременната уеб разработка.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86950" y="984525"/>
            <a:ext cx="4825500" cy="25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latin typeface="Unbounded Black"/>
                <a:ea typeface="Unbounded Black"/>
                <a:cs typeface="Unbounded Black"/>
                <a:sym typeface="Unbounded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223600" y="3621875"/>
            <a:ext cx="3952200" cy="433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5346175" y="0"/>
            <a:ext cx="38460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l="61169" t="43968"/>
          <a:stretch/>
        </p:blipFill>
        <p:spPr>
          <a:xfrm>
            <a:off x="-4" y="0"/>
            <a:ext cx="2760049" cy="288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5"/>
          <p:cNvPicPr preferRelativeResize="0"/>
          <p:nvPr/>
        </p:nvPicPr>
        <p:blipFill rotWithShape="1">
          <a:blip r:embed="rId2">
            <a:alphaModFix/>
          </a:blip>
          <a:srcRect l="21299" t="9892" r="23565" b="66637"/>
          <a:stretch/>
        </p:blipFill>
        <p:spPr>
          <a:xfrm flipH="1">
            <a:off x="-2" y="3936375"/>
            <a:ext cx="3919252" cy="120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259742" y="2246362"/>
            <a:ext cx="3643500" cy="119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5079567" y="1092263"/>
            <a:ext cx="2003700" cy="11541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4259742" y="3350137"/>
            <a:ext cx="3643500" cy="7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>
            <a:spLocks noGrp="1"/>
          </p:cNvSpPr>
          <p:nvPr>
            <p:ph type="pic" idx="3"/>
          </p:nvPr>
        </p:nvSpPr>
        <p:spPr>
          <a:xfrm>
            <a:off x="0" y="0"/>
            <a:ext cx="38082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l="65782" t="46681" r="7153" b="18537"/>
          <a:stretch/>
        </p:blipFill>
        <p:spPr>
          <a:xfrm rot="5400000">
            <a:off x="7287674" y="67400"/>
            <a:ext cx="1923702" cy="178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1842000" y="855425"/>
            <a:ext cx="5460000" cy="14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40" name="Google Shape;40;p8"/>
          <p:cNvPicPr preferRelativeResize="0"/>
          <p:nvPr/>
        </p:nvPicPr>
        <p:blipFill rotWithShape="1">
          <a:blip r:embed="rId2">
            <a:alphaModFix/>
          </a:blip>
          <a:srcRect l="23055" t="10175" r="27712" b="68139"/>
          <a:stretch/>
        </p:blipFill>
        <p:spPr>
          <a:xfrm>
            <a:off x="6326450" y="4230125"/>
            <a:ext cx="2865597" cy="91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8"/>
          <p:cNvPicPr preferRelativeResize="0"/>
          <p:nvPr/>
        </p:nvPicPr>
        <p:blipFill rotWithShape="1">
          <a:blip r:embed="rId2">
            <a:alphaModFix/>
          </a:blip>
          <a:srcRect l="61169" t="43968"/>
          <a:stretch/>
        </p:blipFill>
        <p:spPr>
          <a:xfrm>
            <a:off x="-4" y="0"/>
            <a:ext cx="2760049" cy="288194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>
            <a:spLocks noGrp="1"/>
          </p:cNvSpPr>
          <p:nvPr>
            <p:ph type="pic" idx="2"/>
          </p:nvPr>
        </p:nvSpPr>
        <p:spPr>
          <a:xfrm>
            <a:off x="1842000" y="2415850"/>
            <a:ext cx="5460000" cy="2187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>
            <a:spLocks noGrp="1"/>
          </p:cNvSpPr>
          <p:nvPr>
            <p:ph type="pic" idx="2"/>
          </p:nvPr>
        </p:nvSpPr>
        <p:spPr>
          <a:xfrm>
            <a:off x="-6650" y="-6650"/>
            <a:ext cx="9150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720000" y="4133300"/>
            <a:ext cx="7704000" cy="4539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943600" y="508575"/>
            <a:ext cx="7256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subTitle" idx="1"/>
          </p:nvPr>
        </p:nvSpPr>
        <p:spPr>
          <a:xfrm>
            <a:off x="1823100" y="1164375"/>
            <a:ext cx="549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 rotWithShape="1">
          <a:blip r:embed="rId2">
            <a:alphaModFix/>
          </a:blip>
          <a:srcRect l="21299" t="9892" r="23565" b="66637"/>
          <a:stretch/>
        </p:blipFill>
        <p:spPr>
          <a:xfrm flipH="1">
            <a:off x="-2" y="3936375"/>
            <a:ext cx="3919252" cy="120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2085188" y="3280975"/>
            <a:ext cx="4973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"/>
          </p:nvPr>
        </p:nvSpPr>
        <p:spPr>
          <a:xfrm>
            <a:off x="2085413" y="3853675"/>
            <a:ext cx="4973400" cy="6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l="23055" t="10175" r="27712" b="68139"/>
          <a:stretch/>
        </p:blipFill>
        <p:spPr>
          <a:xfrm>
            <a:off x="6326450" y="4230125"/>
            <a:ext cx="2865597" cy="91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 rotWithShape="1">
          <a:blip r:embed="rId2">
            <a:alphaModFix/>
          </a:blip>
          <a:srcRect l="61169" t="43968"/>
          <a:stretch/>
        </p:blipFill>
        <p:spPr>
          <a:xfrm>
            <a:off x="-4" y="0"/>
            <a:ext cx="2760049" cy="288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4966827" y="2580599"/>
            <a:ext cx="28179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subTitle" idx="2"/>
          </p:nvPr>
        </p:nvSpPr>
        <p:spPr>
          <a:xfrm>
            <a:off x="1359275" y="2580599"/>
            <a:ext cx="28179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subTitle" idx="3"/>
          </p:nvPr>
        </p:nvSpPr>
        <p:spPr>
          <a:xfrm>
            <a:off x="1359275" y="2092975"/>
            <a:ext cx="2817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17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subTitle" idx="4"/>
          </p:nvPr>
        </p:nvSpPr>
        <p:spPr>
          <a:xfrm>
            <a:off x="4966830" y="2092975"/>
            <a:ext cx="2817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17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endParaRPr/>
          </a:p>
        </p:txBody>
      </p:sp>
      <p:pic>
        <p:nvPicPr>
          <p:cNvPr id="143" name="Google Shape;143;p26"/>
          <p:cNvPicPr preferRelativeResize="0"/>
          <p:nvPr/>
        </p:nvPicPr>
        <p:blipFill rotWithShape="1">
          <a:blip r:embed="rId2">
            <a:alphaModFix/>
          </a:blip>
          <a:srcRect l="21299" t="9892" r="23565" b="66637"/>
          <a:stretch/>
        </p:blipFill>
        <p:spPr>
          <a:xfrm>
            <a:off x="5224748" y="3936375"/>
            <a:ext cx="3919252" cy="120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l="86873" t="34455" r="758" b="43121"/>
          <a:stretch/>
        </p:blipFill>
        <p:spPr>
          <a:xfrm>
            <a:off x="-2" y="0"/>
            <a:ext cx="879201" cy="115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4"/>
          <p:cNvPicPr preferRelativeResize="0"/>
          <p:nvPr/>
        </p:nvPicPr>
        <p:blipFill rotWithShape="1">
          <a:blip r:embed="rId2">
            <a:alphaModFix/>
          </a:blip>
          <a:srcRect l="23055" t="10175" r="27712" b="68139"/>
          <a:stretch/>
        </p:blipFill>
        <p:spPr>
          <a:xfrm>
            <a:off x="6326450" y="4230125"/>
            <a:ext cx="2865597" cy="91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4"/>
          <p:cNvPicPr preferRelativeResize="0"/>
          <p:nvPr/>
        </p:nvPicPr>
        <p:blipFill rotWithShape="1">
          <a:blip r:embed="rId2">
            <a:alphaModFix/>
          </a:blip>
          <a:srcRect l="61169" t="43968"/>
          <a:stretch/>
        </p:blipFill>
        <p:spPr>
          <a:xfrm>
            <a:off x="-4" y="0"/>
            <a:ext cx="2760049" cy="288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ugaz One"/>
              <a:buNone/>
              <a:defRPr sz="35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ugaz One"/>
              <a:buNone/>
              <a:defRPr sz="35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ugaz One"/>
              <a:buNone/>
              <a:defRPr sz="35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ugaz One"/>
              <a:buNone/>
              <a:defRPr sz="35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ugaz One"/>
              <a:buNone/>
              <a:defRPr sz="35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ugaz One"/>
              <a:buNone/>
              <a:defRPr sz="35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ugaz One"/>
              <a:buNone/>
              <a:defRPr sz="35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ugaz One"/>
              <a:buNone/>
              <a:defRPr sz="35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Char char="●"/>
              <a:defRPr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Char char="○"/>
              <a:defRPr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Char char="■"/>
              <a:defRPr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Char char="●"/>
              <a:defRPr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Char char="○"/>
              <a:defRPr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Char char="■"/>
              <a:defRPr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Char char="●"/>
              <a:defRPr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Char char="○"/>
              <a:defRPr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 Medium"/>
              <a:buChar char="■"/>
              <a:defRPr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6" r:id="rId4"/>
    <p:sldLayoutId id="2147483658" r:id="rId5"/>
    <p:sldLayoutId id="2147483667" r:id="rId6"/>
    <p:sldLayoutId id="2147483668" r:id="rId7"/>
    <p:sldLayoutId id="2147483672" r:id="rId8"/>
    <p:sldLayoutId id="2147483680" r:id="rId9"/>
    <p:sldLayoutId id="214748368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1.png"/><Relationship Id="rId10" Type="http://schemas.openxmlformats.org/officeDocument/2006/relationships/image" Target="../media/image26.svg"/><Relationship Id="rId4" Type="http://schemas.openxmlformats.org/officeDocument/2006/relationships/image" Target="../media/image21.jpe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>
            <a:spLocks noGrp="1"/>
          </p:cNvSpPr>
          <p:nvPr>
            <p:ph type="subTitle" idx="1"/>
          </p:nvPr>
        </p:nvSpPr>
        <p:spPr>
          <a:xfrm>
            <a:off x="2443062" y="4137468"/>
            <a:ext cx="3952200" cy="4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b="1" dirty="0">
                <a:latin typeface="Unbounded Black" panose="020B0604020202020204" charset="-52"/>
              </a:rPr>
              <a:t>Дипломант: Христо </a:t>
            </a:r>
            <a:r>
              <a:rPr lang="bg-BG" b="1" dirty="0" err="1">
                <a:latin typeface="Unbounded Black" panose="020B0604020202020204" charset="-52"/>
              </a:rPr>
              <a:t>Джолев</a:t>
            </a:r>
            <a:endParaRPr b="1" dirty="0">
              <a:latin typeface="Unbounded Black" panose="020B0604020202020204" charset="-52"/>
            </a:endParaRPr>
          </a:p>
        </p:txBody>
      </p:sp>
      <p:pic>
        <p:nvPicPr>
          <p:cNvPr id="233" name="Google Shape;23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1500" y="6346520"/>
            <a:ext cx="9144000" cy="3947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9"/>
          <p:cNvPicPr preferRelativeResize="0"/>
          <p:nvPr/>
        </p:nvPicPr>
        <p:blipFill rotWithShape="1">
          <a:blip r:embed="rId4">
            <a:alphaModFix/>
          </a:blip>
          <a:srcRect l="23055" t="10175" r="27712" b="68139"/>
          <a:stretch/>
        </p:blipFill>
        <p:spPr>
          <a:xfrm>
            <a:off x="6278403" y="4230125"/>
            <a:ext cx="2865597" cy="91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9"/>
          <p:cNvSpPr txBox="1">
            <a:spLocks noGrp="1"/>
          </p:cNvSpPr>
          <p:nvPr>
            <p:ph type="ctrTitle"/>
          </p:nvPr>
        </p:nvSpPr>
        <p:spPr>
          <a:xfrm>
            <a:off x="2006412" y="811229"/>
            <a:ext cx="4825500" cy="1381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indent="360045">
              <a:lnSpc>
                <a:spcPct val="115000"/>
              </a:lnSpc>
              <a:spcAft>
                <a:spcPts val="600"/>
              </a:spcAft>
            </a:pPr>
            <a:r>
              <a:rPr lang="bg-BG" sz="2000" b="0" dirty="0" err="1">
                <a:solidFill>
                  <a:schemeClr val="bg2"/>
                </a:solidFill>
                <a:effectLst/>
                <a:latin typeface="Unbounded Black" panose="020B0604020202020204" charset="-52"/>
                <a:ea typeface="Calibri" panose="020F0502020204030204" pitchFamily="34" charset="0"/>
              </a:rPr>
              <a:t>JavaScript</a:t>
            </a:r>
            <a:r>
              <a:rPr lang="bg-BG" sz="1800" b="0" dirty="0">
                <a:solidFill>
                  <a:schemeClr val="tx1"/>
                </a:solidFill>
                <a:effectLst/>
                <a:latin typeface="Unbounded Black" panose="020B0604020202020204" charset="-52"/>
                <a:ea typeface="Calibri" panose="020F0502020204030204" pitchFamily="34" charset="0"/>
              </a:rPr>
              <a:t> за изчисления на клиентската страна – </a:t>
            </a:r>
            <a:r>
              <a:rPr lang="bg-BG" sz="2000" b="0" dirty="0" err="1">
                <a:solidFill>
                  <a:schemeClr val="bg2"/>
                </a:solidFill>
                <a:effectLst/>
                <a:latin typeface="Unbounded Black" panose="020B0604020202020204" charset="-52"/>
                <a:ea typeface="Calibri" panose="020F0502020204030204" pitchFamily="34" charset="0"/>
              </a:rPr>
              <a:t>jQuery</a:t>
            </a:r>
            <a:r>
              <a:rPr lang="bg-BG" sz="1800" b="0" dirty="0">
                <a:solidFill>
                  <a:schemeClr val="tx1"/>
                </a:solidFill>
                <a:effectLst/>
                <a:latin typeface="Unbounded Black" panose="020B0604020202020204" charset="-52"/>
                <a:ea typeface="Calibri" panose="020F0502020204030204" pitchFamily="34" charset="0"/>
              </a:rPr>
              <a:t> и </a:t>
            </a:r>
            <a:r>
              <a:rPr lang="bg-BG" sz="2000" b="0" dirty="0">
                <a:solidFill>
                  <a:schemeClr val="bg2"/>
                </a:solidFill>
                <a:effectLst/>
                <a:latin typeface="Unbounded Black" panose="020B0604020202020204" charset="-52"/>
                <a:ea typeface="Calibri" panose="020F0502020204030204" pitchFamily="34" charset="0"/>
              </a:rPr>
              <a:t>Vue.js</a:t>
            </a:r>
            <a:r>
              <a:rPr lang="en-US" sz="2000" b="0" dirty="0">
                <a:solidFill>
                  <a:schemeClr val="tx1"/>
                </a:solidFill>
                <a:effectLst/>
                <a:latin typeface="DM Sans" pitchFamily="2" charset="0"/>
                <a:ea typeface="Calibri" panose="020F0502020204030204" pitchFamily="34" charset="0"/>
              </a:rPr>
              <a:t>.</a:t>
            </a:r>
            <a:endParaRPr lang="bg-BG" sz="1800" b="0" dirty="0">
              <a:solidFill>
                <a:schemeClr val="tx1"/>
              </a:solidFill>
              <a:effectLst/>
              <a:latin typeface="Unbounded Black" panose="020B0604020202020204" charset="-52"/>
              <a:ea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8A4559-DFCA-FE5A-3060-7E85FB564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544" y="2192976"/>
            <a:ext cx="2898508" cy="16304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20370E-B1E6-5E27-B843-4C759D77D5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3071" y="2472767"/>
            <a:ext cx="1232182" cy="12321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7F5CC1-2225-20E8-B510-FCDCF01497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9515" y="2261672"/>
            <a:ext cx="1654372" cy="165437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4"/>
          <p:cNvPicPr preferRelativeResize="0"/>
          <p:nvPr/>
        </p:nvPicPr>
        <p:blipFill rotWithShape="1">
          <a:blip r:embed="rId3">
            <a:alphaModFix/>
          </a:blip>
          <a:srcRect l="9470" t="10418" r="60785"/>
          <a:stretch/>
        </p:blipFill>
        <p:spPr>
          <a:xfrm rot="10800000" flipH="1">
            <a:off x="2028151" y="-1"/>
            <a:ext cx="25699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B66A23-8D48-C83F-7218-426E98EF6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507"/>
            <a:ext cx="9144000" cy="23740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05" name="Google Shape;305;p44"/>
          <p:cNvSpPr txBox="1">
            <a:spLocks noGrp="1"/>
          </p:cNvSpPr>
          <p:nvPr>
            <p:ph type="title"/>
          </p:nvPr>
        </p:nvSpPr>
        <p:spPr>
          <a:xfrm>
            <a:off x="9601199" y="2333226"/>
            <a:ext cx="1079748" cy="7227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00" dirty="0"/>
              <a:t>1</a:t>
            </a:r>
            <a:endParaRPr sz="100" dirty="0"/>
          </a:p>
        </p:txBody>
      </p:sp>
      <p:sp>
        <p:nvSpPr>
          <p:cNvPr id="306" name="Google Shape;306;p44"/>
          <p:cNvSpPr txBox="1">
            <a:spLocks noGrp="1"/>
          </p:cNvSpPr>
          <p:nvPr>
            <p:ph type="title" idx="2"/>
          </p:nvPr>
        </p:nvSpPr>
        <p:spPr>
          <a:xfrm>
            <a:off x="0" y="2372555"/>
            <a:ext cx="9144000" cy="27709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00" dirty="0"/>
              <a:t>1</a:t>
            </a:r>
            <a:endParaRPr sz="100" dirty="0"/>
          </a:p>
        </p:txBody>
      </p:sp>
      <p:sp>
        <p:nvSpPr>
          <p:cNvPr id="307" name="Google Shape;307;p44"/>
          <p:cNvSpPr txBox="1">
            <a:spLocks noGrp="1"/>
          </p:cNvSpPr>
          <p:nvPr>
            <p:ph type="subTitle" idx="1"/>
          </p:nvPr>
        </p:nvSpPr>
        <p:spPr>
          <a:xfrm>
            <a:off x="9851366" y="3543557"/>
            <a:ext cx="1467936" cy="4281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00" dirty="0"/>
              <a:t>1</a:t>
            </a:r>
            <a:endParaRPr sz="100" dirty="0"/>
          </a:p>
        </p:txBody>
      </p:sp>
      <p:pic>
        <p:nvPicPr>
          <p:cNvPr id="308" name="Google Shape;308;p44"/>
          <p:cNvPicPr preferRelativeResize="0"/>
          <p:nvPr/>
        </p:nvPicPr>
        <p:blipFill rotWithShape="1">
          <a:blip r:embed="rId5">
            <a:alphaModFix/>
          </a:blip>
          <a:srcRect l="49545" t="-5896" r="22336" b="77576"/>
          <a:stretch/>
        </p:blipFill>
        <p:spPr>
          <a:xfrm flipH="1">
            <a:off x="2" y="3971700"/>
            <a:ext cx="1636598" cy="119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aphic 8" descr="Body builder">
            <a:extLst>
              <a:ext uri="{FF2B5EF4-FFF2-40B4-BE49-F238E27FC236}">
                <a16:creationId xmlns:a16="http://schemas.microsoft.com/office/drawing/2014/main" id="{96CCFB20-4420-12C5-7104-AC083A3534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1477819"/>
            <a:ext cx="914400" cy="914400"/>
          </a:xfrm>
          <a:prstGeom prst="rect">
            <a:avLst/>
          </a:prstGeom>
        </p:spPr>
      </p:pic>
      <p:pic>
        <p:nvPicPr>
          <p:cNvPr id="11" name="Graphic 10" descr="Gymnast Rings">
            <a:extLst>
              <a:ext uri="{FF2B5EF4-FFF2-40B4-BE49-F238E27FC236}">
                <a16:creationId xmlns:a16="http://schemas.microsoft.com/office/drawing/2014/main" id="{EFDC87E3-1F51-96B9-BDCF-6D1D888591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02752" y="-40835"/>
            <a:ext cx="914400" cy="914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435724A-7672-CF09-4A46-1C5275C07D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6931" y="2571750"/>
            <a:ext cx="5947258" cy="23200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2"/>
          <p:cNvSpPr txBox="1">
            <a:spLocks noGrp="1"/>
          </p:cNvSpPr>
          <p:nvPr>
            <p:ph type="title"/>
          </p:nvPr>
        </p:nvSpPr>
        <p:spPr>
          <a:xfrm>
            <a:off x="9234741" y="1151726"/>
            <a:ext cx="482391" cy="8945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 dirty="0"/>
              <a:t>1</a:t>
            </a:r>
            <a:endParaRPr sz="100" dirty="0"/>
          </a:p>
        </p:txBody>
      </p:sp>
      <p:sp>
        <p:nvSpPr>
          <p:cNvPr id="399" name="Google Shape;399;p52"/>
          <p:cNvSpPr/>
          <p:nvPr/>
        </p:nvSpPr>
        <p:spPr>
          <a:xfrm>
            <a:off x="-50" y="-12925"/>
            <a:ext cx="9144000" cy="32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FDDEFA-218A-60F1-7A66-F4BB3C33F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7327" y="-44730"/>
            <a:ext cx="9458553" cy="23929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6F30BE-B9AC-7DD3-DBA0-12B54197F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0" y="2125326"/>
            <a:ext cx="9078164" cy="10421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A6D090-E588-64E8-DF04-BE684C81AF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0842" y="2955557"/>
            <a:ext cx="9392068" cy="12463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679FEE-D312-C272-E7AE-82B09E8983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0842" y="3989983"/>
            <a:ext cx="9392068" cy="12463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B154501-119C-F0EE-1F6B-F96807E52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6548"/>
            <a:ext cx="5242095" cy="513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8" name="Google Shape;328;p47"/>
          <p:cNvSpPr txBox="1">
            <a:spLocks noGrp="1"/>
          </p:cNvSpPr>
          <p:nvPr>
            <p:ph type="title"/>
          </p:nvPr>
        </p:nvSpPr>
        <p:spPr>
          <a:xfrm flipH="1">
            <a:off x="9144000" y="109978"/>
            <a:ext cx="40589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 dirty="0"/>
              <a:t>1</a:t>
            </a:r>
            <a:endParaRPr sz="100" dirty="0"/>
          </a:p>
        </p:txBody>
      </p:sp>
      <p:sp>
        <p:nvSpPr>
          <p:cNvPr id="329" name="Google Shape;329;p47"/>
          <p:cNvSpPr txBox="1">
            <a:spLocks noGrp="1"/>
          </p:cNvSpPr>
          <p:nvPr>
            <p:ph type="subTitle" idx="1"/>
          </p:nvPr>
        </p:nvSpPr>
        <p:spPr>
          <a:xfrm>
            <a:off x="9246253" y="2323417"/>
            <a:ext cx="711976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 dirty="0"/>
              <a:t>1</a:t>
            </a:r>
            <a:endParaRPr sz="100" dirty="0"/>
          </a:p>
        </p:txBody>
      </p:sp>
      <p:sp>
        <p:nvSpPr>
          <p:cNvPr id="330" name="Google Shape;330;p47"/>
          <p:cNvSpPr txBox="1">
            <a:spLocks noGrp="1"/>
          </p:cNvSpPr>
          <p:nvPr>
            <p:ph type="subTitle" idx="2"/>
          </p:nvPr>
        </p:nvSpPr>
        <p:spPr>
          <a:xfrm>
            <a:off x="9357011" y="1000253"/>
            <a:ext cx="385763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 dirty="0"/>
              <a:t>1</a:t>
            </a:r>
            <a:endParaRPr sz="100" dirty="0"/>
          </a:p>
        </p:txBody>
      </p:sp>
      <p:sp>
        <p:nvSpPr>
          <p:cNvPr id="331" name="Google Shape;331;p47"/>
          <p:cNvSpPr txBox="1">
            <a:spLocks noGrp="1"/>
          </p:cNvSpPr>
          <p:nvPr>
            <p:ph type="subTitle" idx="3"/>
          </p:nvPr>
        </p:nvSpPr>
        <p:spPr>
          <a:xfrm>
            <a:off x="9144000" y="2007899"/>
            <a:ext cx="651009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 dirty="0"/>
              <a:t>1</a:t>
            </a:r>
            <a:endParaRPr sz="100" dirty="0"/>
          </a:p>
        </p:txBody>
      </p:sp>
      <p:sp>
        <p:nvSpPr>
          <p:cNvPr id="332" name="Google Shape;332;p47"/>
          <p:cNvSpPr txBox="1">
            <a:spLocks noGrp="1"/>
          </p:cNvSpPr>
          <p:nvPr>
            <p:ph type="subTitle" idx="4"/>
          </p:nvPr>
        </p:nvSpPr>
        <p:spPr>
          <a:xfrm>
            <a:off x="9461708" y="1625305"/>
            <a:ext cx="281066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 dirty="0"/>
              <a:t>1</a:t>
            </a:r>
            <a:endParaRPr sz="100" dirty="0"/>
          </a:p>
        </p:txBody>
      </p:sp>
      <p:pic>
        <p:nvPicPr>
          <p:cNvPr id="235" name="Google Shape;235;p39"/>
          <p:cNvPicPr preferRelativeResize="0"/>
          <p:nvPr/>
        </p:nvPicPr>
        <p:blipFill rotWithShape="1">
          <a:blip r:embed="rId4">
            <a:alphaModFix/>
          </a:blip>
          <a:srcRect l="9470" t="10418" r="60785"/>
          <a:stretch/>
        </p:blipFill>
        <p:spPr>
          <a:xfrm rot="10800000">
            <a:off x="73942" y="11126"/>
            <a:ext cx="878242" cy="5132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Demystifying JavaScript: A Beginner's Guide">
            <a:extLst>
              <a:ext uri="{FF2B5EF4-FFF2-40B4-BE49-F238E27FC236}">
                <a16:creationId xmlns:a16="http://schemas.microsoft.com/office/drawing/2014/main" id="{C0011830-FEA2-A850-ECAA-0E236F539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708" y="72115"/>
            <a:ext cx="5533943" cy="224916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641B21-D594-BDF7-68F6-A99D5D0C54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8598" y="3728428"/>
            <a:ext cx="2919815" cy="14043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61ABF7-815B-1235-E137-2380FA05C8AE}"/>
              </a:ext>
            </a:extLst>
          </p:cNvPr>
          <p:cNvSpPr txBox="1"/>
          <p:nvPr/>
        </p:nvSpPr>
        <p:spPr>
          <a:xfrm>
            <a:off x="3735202" y="2822226"/>
            <a:ext cx="4595052" cy="738664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JavaScript е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език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за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добавяне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на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интерактивност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и динамично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съдържание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в уеб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страници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.</a:t>
            </a:r>
            <a:endParaRPr lang="bg-BG" b="1" dirty="0">
              <a:solidFill>
                <a:schemeClr val="tx1"/>
              </a:solidFill>
              <a:latin typeface="Unbounded" panose="020B0604020202020204" charset="-5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196810D-EE1D-6B7D-4722-F21566133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8835"/>
            <a:ext cx="4355832" cy="13229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 descr="jQuery: Возрождение легенды в 2024 году. - Genius Courses">
            <a:extLst>
              <a:ext uri="{FF2B5EF4-FFF2-40B4-BE49-F238E27FC236}">
                <a16:creationId xmlns:a16="http://schemas.microsoft.com/office/drawing/2014/main" id="{83F838C1-0665-C75A-A5A3-ECD6CA896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91" y="20406"/>
            <a:ext cx="4572000" cy="255134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6" name="Google Shape;426;p55"/>
          <p:cNvPicPr preferRelativeResize="0"/>
          <p:nvPr/>
        </p:nvPicPr>
        <p:blipFill rotWithShape="1">
          <a:blip r:embed="rId5">
            <a:alphaModFix/>
          </a:blip>
          <a:srcRect l="65039" t="40776" r="10084" b="17327"/>
          <a:stretch/>
        </p:blipFill>
        <p:spPr>
          <a:xfrm flipH="1">
            <a:off x="7696125" y="-21000"/>
            <a:ext cx="1447875" cy="176457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CDBB5F2-9FB1-F6FE-05D9-F8CFD2C9C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256" y="0"/>
            <a:ext cx="563703" cy="45719"/>
          </a:xfrm>
        </p:spPr>
        <p:txBody>
          <a:bodyPr/>
          <a:lstStyle/>
          <a:p>
            <a:r>
              <a:rPr lang="bg-BG" sz="100" dirty="0">
                <a:solidFill>
                  <a:schemeClr val="tx1"/>
                </a:solidFill>
              </a:rPr>
              <a:t>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2B653E-1C03-6633-A582-D5CFF8A21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9263" y="2707190"/>
            <a:ext cx="4934737" cy="23749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Graphic 18" descr="Decision chart">
            <a:extLst>
              <a:ext uri="{FF2B5EF4-FFF2-40B4-BE49-F238E27FC236}">
                <a16:creationId xmlns:a16="http://schemas.microsoft.com/office/drawing/2014/main" id="{236BC427-8D0A-0681-C668-F2DAE8A946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41432" y="244915"/>
            <a:ext cx="914400" cy="914400"/>
          </a:xfrm>
          <a:prstGeom prst="rect">
            <a:avLst/>
          </a:prstGeom>
        </p:spPr>
      </p:pic>
      <p:pic>
        <p:nvPicPr>
          <p:cNvPr id="21" name="Graphic 20" descr="Cloud Computing">
            <a:extLst>
              <a:ext uri="{FF2B5EF4-FFF2-40B4-BE49-F238E27FC236}">
                <a16:creationId xmlns:a16="http://schemas.microsoft.com/office/drawing/2014/main" id="{2CAB4B28-FA1E-ECF9-0B4F-B73943B3B8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8698" y="155395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4F712C0-3ECE-440A-D4E8-C53433F5F08C}"/>
              </a:ext>
            </a:extLst>
          </p:cNvPr>
          <p:cNvSpPr txBox="1"/>
          <p:nvPr/>
        </p:nvSpPr>
        <p:spPr>
          <a:xfrm>
            <a:off x="158698" y="3417611"/>
            <a:ext cx="3906981" cy="95410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jQuery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е библиотека за JavaScript,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която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улеснява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работата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с DOM,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събития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и анимации.</a:t>
            </a:r>
            <a:endParaRPr lang="bg-BG" b="1" dirty="0">
              <a:solidFill>
                <a:schemeClr val="tx1"/>
              </a:solidFill>
              <a:latin typeface="Unbounded" panose="020B0604020202020204" charset="-5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26;p55">
            <a:extLst>
              <a:ext uri="{FF2B5EF4-FFF2-40B4-BE49-F238E27FC236}">
                <a16:creationId xmlns:a16="http://schemas.microsoft.com/office/drawing/2014/main" id="{56A72152-AAF9-AA62-F7A8-C39B9B7E31E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5039" t="40776" r="10084" b="17327"/>
          <a:stretch/>
        </p:blipFill>
        <p:spPr>
          <a:xfrm flipH="1">
            <a:off x="7696125" y="-21000"/>
            <a:ext cx="1447875" cy="1764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AE75B2-F191-E8E6-B364-6B6741A37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4920" y="1905355"/>
            <a:ext cx="5780017" cy="34214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886ABA-29B7-1130-0A08-84C2BAD5A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326" y="3296289"/>
            <a:ext cx="4662683" cy="19779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F7BD98-B3B5-FDBB-2B50-C2A4B1C68A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4920" y="0"/>
            <a:ext cx="3940832" cy="205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F01E46-5CDA-B41A-2FF8-E2C817A7F7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6346" y="2053662"/>
            <a:ext cx="3115361" cy="10877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270EF2-67CE-2771-8317-A1B6F1568860}"/>
              </a:ext>
            </a:extLst>
          </p:cNvPr>
          <p:cNvSpPr txBox="1"/>
          <p:nvPr/>
        </p:nvSpPr>
        <p:spPr>
          <a:xfrm>
            <a:off x="3805912" y="765606"/>
            <a:ext cx="3940833" cy="116955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0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Vue.js е лек и </a:t>
            </a:r>
            <a:r>
              <a:rPr lang="ru-RU" b="0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лесен</a:t>
            </a:r>
            <a:r>
              <a:rPr lang="ru-RU" b="0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за </a:t>
            </a:r>
            <a:r>
              <a:rPr lang="ru-RU" b="0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използване</a:t>
            </a:r>
            <a:r>
              <a:rPr lang="ru-RU" b="0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JavaScript </a:t>
            </a:r>
            <a:r>
              <a:rPr lang="ru-RU" b="0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фреймуърк</a:t>
            </a:r>
            <a:r>
              <a:rPr lang="ru-RU" b="0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за </a:t>
            </a:r>
            <a:r>
              <a:rPr lang="ru-RU" b="0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създаване</a:t>
            </a:r>
            <a:r>
              <a:rPr lang="ru-RU" b="0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на </a:t>
            </a:r>
            <a:r>
              <a:rPr lang="ru-RU" b="0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потребителски</a:t>
            </a:r>
            <a:r>
              <a:rPr lang="ru-RU" b="0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</a:t>
            </a:r>
            <a:r>
              <a:rPr lang="ru-RU" b="0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интерфейси</a:t>
            </a:r>
            <a:r>
              <a:rPr lang="ru-RU" b="0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и уеб приложения.</a:t>
            </a:r>
            <a:endParaRPr lang="bg-BG" dirty="0">
              <a:solidFill>
                <a:schemeClr val="tx1"/>
              </a:solidFill>
              <a:latin typeface="Unbounded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6018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E56A457-8DD8-E5B9-5BE3-E6F17E6C9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79" name="Google Shape;479;p60"/>
          <p:cNvSpPr txBox="1">
            <a:spLocks noGrp="1"/>
          </p:cNvSpPr>
          <p:nvPr>
            <p:ph type="title"/>
          </p:nvPr>
        </p:nvSpPr>
        <p:spPr>
          <a:xfrm>
            <a:off x="9221636" y="595687"/>
            <a:ext cx="1111871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00" dirty="0"/>
              <a:t>1</a:t>
            </a:r>
            <a:endParaRPr sz="100" dirty="0"/>
          </a:p>
        </p:txBody>
      </p:sp>
      <p:sp>
        <p:nvSpPr>
          <p:cNvPr id="480" name="Google Shape;480;p60"/>
          <p:cNvSpPr txBox="1">
            <a:spLocks noGrp="1"/>
          </p:cNvSpPr>
          <p:nvPr>
            <p:ph type="subTitle" idx="1"/>
          </p:nvPr>
        </p:nvSpPr>
        <p:spPr>
          <a:xfrm>
            <a:off x="9664994" y="743757"/>
            <a:ext cx="225156" cy="8528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00" dirty="0"/>
              <a:t>1</a:t>
            </a:r>
            <a:endParaRPr sz="100" dirty="0"/>
          </a:p>
        </p:txBody>
      </p:sp>
      <p:sp>
        <p:nvSpPr>
          <p:cNvPr id="482" name="Google Shape;482;p60"/>
          <p:cNvSpPr/>
          <p:nvPr/>
        </p:nvSpPr>
        <p:spPr>
          <a:xfrm>
            <a:off x="863194" y="939798"/>
            <a:ext cx="7044536" cy="3443947"/>
          </a:xfrm>
          <a:prstGeom prst="rect">
            <a:avLst/>
          </a:prstGeom>
          <a:solidFill>
            <a:srgbClr val="F36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483" name="Google Shape;483;p60"/>
          <p:cNvSpPr/>
          <p:nvPr/>
        </p:nvSpPr>
        <p:spPr>
          <a:xfrm rot="10800000">
            <a:off x="402336" y="4383745"/>
            <a:ext cx="8075980" cy="18462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484" name="Google Shape;484;p60"/>
          <p:cNvSpPr/>
          <p:nvPr/>
        </p:nvSpPr>
        <p:spPr>
          <a:xfrm>
            <a:off x="3952231" y="4352972"/>
            <a:ext cx="1034711" cy="6154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63D638-3A20-D0DB-A7ED-8D5CF1194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661" y="1024128"/>
            <a:ext cx="6890918" cy="3252034"/>
          </a:xfrm>
          <a:prstGeom prst="rect">
            <a:avLst/>
          </a:prstGeom>
        </p:spPr>
      </p:pic>
      <p:pic>
        <p:nvPicPr>
          <p:cNvPr id="7" name="Google Shape;234;p39">
            <a:extLst>
              <a:ext uri="{FF2B5EF4-FFF2-40B4-BE49-F238E27FC236}">
                <a16:creationId xmlns:a16="http://schemas.microsoft.com/office/drawing/2014/main" id="{80B6DB71-7223-01C7-B68B-2B563B9F0F5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3055" t="10175" r="27712" b="68139"/>
          <a:stretch/>
        </p:blipFill>
        <p:spPr>
          <a:xfrm>
            <a:off x="6278403" y="4230125"/>
            <a:ext cx="2865597" cy="91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C42AC3-428D-75E2-0625-509100E0B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050"/>
            <a:ext cx="9144000" cy="50855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Google Shape;503;p62">
            <a:extLst>
              <a:ext uri="{FF2B5EF4-FFF2-40B4-BE49-F238E27FC236}">
                <a16:creationId xmlns:a16="http://schemas.microsoft.com/office/drawing/2014/main" id="{D4D0A14A-F83E-C86E-170C-B4FF8BE0948D}"/>
              </a:ext>
            </a:extLst>
          </p:cNvPr>
          <p:cNvGrpSpPr/>
          <p:nvPr/>
        </p:nvGrpSpPr>
        <p:grpSpPr>
          <a:xfrm>
            <a:off x="7154267" y="233718"/>
            <a:ext cx="1864583" cy="4162717"/>
            <a:chOff x="5648369" y="845519"/>
            <a:chExt cx="1864583" cy="3031409"/>
          </a:xfrm>
        </p:grpSpPr>
        <p:sp>
          <p:nvSpPr>
            <p:cNvPr id="8" name="Google Shape;504;p62">
              <a:extLst>
                <a:ext uri="{FF2B5EF4-FFF2-40B4-BE49-F238E27FC236}">
                  <a16:creationId xmlns:a16="http://schemas.microsoft.com/office/drawing/2014/main" id="{DF54E2B6-25CF-FB9E-0322-F258CED04885}"/>
                </a:ext>
              </a:extLst>
            </p:cNvPr>
            <p:cNvSpPr/>
            <p:nvPr/>
          </p:nvSpPr>
          <p:spPr>
            <a:xfrm>
              <a:off x="5648369" y="845519"/>
              <a:ext cx="1864583" cy="3031409"/>
            </a:xfrm>
            <a:custGeom>
              <a:avLst/>
              <a:gdLst/>
              <a:ahLst/>
              <a:cxnLst/>
              <a:rect l="l" t="t" r="r" b="b"/>
              <a:pathLst>
                <a:path w="84552" h="161331" extrusionOk="0">
                  <a:moveTo>
                    <a:pt x="1" y="1"/>
                  </a:moveTo>
                  <a:lnTo>
                    <a:pt x="1" y="161331"/>
                  </a:lnTo>
                  <a:lnTo>
                    <a:pt x="84551" y="161331"/>
                  </a:lnTo>
                  <a:lnTo>
                    <a:pt x="84551" y="1"/>
                  </a:lnTo>
                  <a:close/>
                </a:path>
              </a:pathLst>
            </a:custGeom>
            <a:solidFill>
              <a:srgbClr val="F36100"/>
            </a:solidFill>
            <a:ln>
              <a:solidFill>
                <a:srgbClr val="1F0D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505;p62">
              <a:extLst>
                <a:ext uri="{FF2B5EF4-FFF2-40B4-BE49-F238E27FC236}">
                  <a16:creationId xmlns:a16="http://schemas.microsoft.com/office/drawing/2014/main" id="{1771B3AD-16F6-2EFA-79A6-69564EBBDFA5}"/>
                </a:ext>
              </a:extLst>
            </p:cNvPr>
            <p:cNvSpPr/>
            <p:nvPr/>
          </p:nvSpPr>
          <p:spPr>
            <a:xfrm>
              <a:off x="6190347" y="3791690"/>
              <a:ext cx="780626" cy="42701"/>
            </a:xfrm>
            <a:custGeom>
              <a:avLst/>
              <a:gdLst/>
              <a:ahLst/>
              <a:cxnLst/>
              <a:rect l="l" t="t" r="r" b="b"/>
              <a:pathLst>
                <a:path w="84552" h="161331" extrusionOk="0">
                  <a:moveTo>
                    <a:pt x="1" y="1"/>
                  </a:moveTo>
                  <a:lnTo>
                    <a:pt x="1" y="161331"/>
                  </a:lnTo>
                  <a:lnTo>
                    <a:pt x="84551" y="161331"/>
                  </a:lnTo>
                  <a:lnTo>
                    <a:pt x="84551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rgbClr val="1F0D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506;p62">
              <a:extLst>
                <a:ext uri="{FF2B5EF4-FFF2-40B4-BE49-F238E27FC236}">
                  <a16:creationId xmlns:a16="http://schemas.microsoft.com/office/drawing/2014/main" id="{97F1BC7A-4B25-7007-6433-F2CB1071690E}"/>
                </a:ext>
              </a:extLst>
            </p:cNvPr>
            <p:cNvSpPr/>
            <p:nvPr/>
          </p:nvSpPr>
          <p:spPr>
            <a:xfrm>
              <a:off x="6512563" y="932250"/>
              <a:ext cx="136200" cy="136200"/>
            </a:xfrm>
            <a:prstGeom prst="ellipse">
              <a:avLst/>
            </a:prstGeom>
            <a:solidFill>
              <a:schemeClr val="lt1"/>
            </a:solidFill>
            <a:ln>
              <a:solidFill>
                <a:srgbClr val="1F0D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9B46DE3-6104-B0C5-0169-17F9F7856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134" y="269006"/>
            <a:ext cx="1788848" cy="39519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DAA7C0-7487-CD89-074F-588B85EBB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94638"/>
            <a:ext cx="4696476" cy="3314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82313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5BCB9A-9DA5-10EC-E1C2-19FDD47F4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" y="18516"/>
            <a:ext cx="9078163" cy="51064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90" name="Google Shape;490;p61"/>
          <p:cNvSpPr txBox="1">
            <a:spLocks noGrp="1"/>
          </p:cNvSpPr>
          <p:nvPr>
            <p:ph type="title"/>
          </p:nvPr>
        </p:nvSpPr>
        <p:spPr>
          <a:xfrm>
            <a:off x="474102" y="746818"/>
            <a:ext cx="7922361" cy="7888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dirty="0">
                <a:solidFill>
                  <a:schemeClr val="tx1"/>
                </a:solidFill>
              </a:rPr>
              <a:t>Благодаря </a:t>
            </a:r>
            <a:r>
              <a:rPr lang="bg-BG" sz="3200" dirty="0"/>
              <a:t>за </a:t>
            </a:r>
            <a:r>
              <a:rPr lang="bg-BG" sz="3200" dirty="0">
                <a:solidFill>
                  <a:srgbClr val="F36100"/>
                </a:solidFill>
              </a:rPr>
              <a:t>Вниманието</a:t>
            </a:r>
            <a:endParaRPr sz="3200" dirty="0">
              <a:solidFill>
                <a:srgbClr val="F36100"/>
              </a:solidFill>
            </a:endParaRPr>
          </a:p>
        </p:txBody>
      </p:sp>
      <p:sp>
        <p:nvSpPr>
          <p:cNvPr id="491" name="Google Shape;491;p61"/>
          <p:cNvSpPr txBox="1">
            <a:spLocks noGrp="1"/>
          </p:cNvSpPr>
          <p:nvPr>
            <p:ph type="subTitle" idx="1"/>
          </p:nvPr>
        </p:nvSpPr>
        <p:spPr>
          <a:xfrm>
            <a:off x="9414662" y="1341127"/>
            <a:ext cx="1140994" cy="6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00" dirty="0"/>
              <a:t>1</a:t>
            </a:r>
            <a:endParaRPr sz="100" dirty="0"/>
          </a:p>
        </p:txBody>
      </p:sp>
      <p:grpSp>
        <p:nvGrpSpPr>
          <p:cNvPr id="492" name="Google Shape;492;p61"/>
          <p:cNvGrpSpPr/>
          <p:nvPr/>
        </p:nvGrpSpPr>
        <p:grpSpPr>
          <a:xfrm>
            <a:off x="653608" y="1733032"/>
            <a:ext cx="3150372" cy="2553675"/>
            <a:chOff x="2631375" y="739605"/>
            <a:chExt cx="3944740" cy="2140682"/>
          </a:xfrm>
          <a:solidFill>
            <a:srgbClr val="F36100"/>
          </a:solidFill>
        </p:grpSpPr>
        <p:sp>
          <p:nvSpPr>
            <p:cNvPr id="493" name="Google Shape;493;p61"/>
            <p:cNvSpPr/>
            <p:nvPr/>
          </p:nvSpPr>
          <p:spPr>
            <a:xfrm rot="16200000">
              <a:off x="3533404" y="-162424"/>
              <a:ext cx="2140682" cy="3944740"/>
            </a:xfrm>
            <a:custGeom>
              <a:avLst/>
              <a:gdLst/>
              <a:ahLst/>
              <a:cxnLst/>
              <a:rect l="l" t="t" r="r" b="b"/>
              <a:pathLst>
                <a:path w="134002" h="173605" extrusionOk="0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1003">
              <a:schemeClr val="dk2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" name="Google Shape;494;p61"/>
            <p:cNvSpPr/>
            <p:nvPr/>
          </p:nvSpPr>
          <p:spPr>
            <a:xfrm rot="16200000">
              <a:off x="6012371" y="1820883"/>
              <a:ext cx="897143" cy="71612"/>
            </a:xfrm>
            <a:custGeom>
              <a:avLst/>
              <a:gdLst/>
              <a:ahLst/>
              <a:cxnLst/>
              <a:rect l="l" t="t" r="r" b="b"/>
              <a:pathLst>
                <a:path w="134002" h="173605" extrusionOk="0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solidFill>
              <a:srgbClr val="1F0D00"/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1003">
              <a:schemeClr val="dk2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61"/>
            <p:cNvSpPr/>
            <p:nvPr/>
          </p:nvSpPr>
          <p:spPr>
            <a:xfrm rot="16200000">
              <a:off x="2490652" y="1829728"/>
              <a:ext cx="500832" cy="53920"/>
            </a:xfrm>
            <a:custGeom>
              <a:avLst/>
              <a:gdLst/>
              <a:ahLst/>
              <a:cxnLst/>
              <a:rect l="l" t="t" r="r" b="b"/>
              <a:pathLst>
                <a:path w="134002" h="173605" extrusionOk="0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solidFill>
              <a:srgbClr val="1F0D00"/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1003">
              <a:schemeClr val="dk2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A145737-9AD9-F9E5-8C2C-6A49C58D6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815" y="3245836"/>
            <a:ext cx="2740814" cy="8108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2F2F0A-4D92-3E4D-3C9C-79AE084DC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742" y="1950893"/>
            <a:ext cx="1593010" cy="11468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C97288-07D0-B75A-A4B0-0379D1786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7032" y="1838100"/>
            <a:ext cx="1683022" cy="14077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66357D-A370-3494-3A50-FDE412F134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4695" y="104696"/>
            <a:ext cx="595203" cy="7920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lite Athletes Theme by Slidesgo">
  <a:themeElements>
    <a:clrScheme name="Simple Light">
      <a:dk1>
        <a:srgbClr val="FFFFFF"/>
      </a:dk1>
      <a:lt1>
        <a:srgbClr val="000000"/>
      </a:lt1>
      <a:dk2>
        <a:srgbClr val="FB9500"/>
      </a:dk2>
      <a:lt2>
        <a:srgbClr val="C31212"/>
      </a:lt2>
      <a:accent1>
        <a:srgbClr val="CCCCCC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629</Words>
  <Application>Microsoft Office PowerPoint</Application>
  <PresentationFormat>On-screen Show (16:9)</PresentationFormat>
  <Paragraphs>33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DM Sans Medium</vt:lpstr>
      <vt:lpstr>Calibri</vt:lpstr>
      <vt:lpstr>Unbounded Black</vt:lpstr>
      <vt:lpstr>Fugaz One</vt:lpstr>
      <vt:lpstr>Unbounded</vt:lpstr>
      <vt:lpstr>DM Sans</vt:lpstr>
      <vt:lpstr>Arial</vt:lpstr>
      <vt:lpstr>Elite Athletes Theme by Slidesgo</vt:lpstr>
      <vt:lpstr>JavaScript за изчисления на клиентската страна – jQuery и Vue.js.</vt:lpstr>
      <vt:lpstr>1</vt:lpstr>
      <vt:lpstr>1</vt:lpstr>
      <vt:lpstr>1</vt:lpstr>
      <vt:lpstr>1</vt:lpstr>
      <vt:lpstr>PowerPoint Presentation</vt:lpstr>
      <vt:lpstr>1</vt:lpstr>
      <vt:lpstr>PowerPoint Presentation</vt:lpstr>
      <vt:lpstr>Благодаря за Вниманието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Vistauser</dc:creator>
  <cp:lastModifiedBy>asusutufgaming06@gmail.com _</cp:lastModifiedBy>
  <cp:revision>8</cp:revision>
  <dcterms:modified xsi:type="dcterms:W3CDTF">2025-05-14T10:08:24Z</dcterms:modified>
</cp:coreProperties>
</file>